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8229600" cx="1463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Vertical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4457699" y="-1927225"/>
            <a:ext cx="5714999" cy="12617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1828800" y="1752600"/>
            <a:ext cx="10972799" cy="28654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828800" y="4826000"/>
            <a:ext cx="10972799" cy="198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1006475" y="1600200"/>
            <a:ext cx="1261745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998537" y="5507039"/>
            <a:ext cx="12619036" cy="150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998537" y="1600200"/>
            <a:ext cx="12619036" cy="37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6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1006475" y="1524000"/>
            <a:ext cx="6232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7391400" y="1524000"/>
            <a:ext cx="6232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is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998537" y="1619250"/>
            <a:ext cx="6186487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998537" y="2463800"/>
            <a:ext cx="6186487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7427913" y="1619250"/>
            <a:ext cx="61896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7427913" y="2463800"/>
            <a:ext cx="6189662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7000" lvl="5" marL="25146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lnSpc>
                <a:spcPct val="9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008062" y="1447800"/>
            <a:ext cx="4718050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008062" y="2765425"/>
            <a:ext cx="471805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6172200" y="1449387"/>
            <a:ext cx="7451725" cy="57356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pic"/>
          </p:nvPr>
        </p:nvSpPr>
        <p:spPr>
          <a:xfrm>
            <a:off x="6219825" y="1523999"/>
            <a:ext cx="7407274" cy="5508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Verdana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1008062" y="1501774"/>
            <a:ext cx="4718050" cy="11731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008062" y="2819400"/>
            <a:ext cx="4718050" cy="419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0.jpg"/><Relationship Id="rId2" Type="http://schemas.openxmlformats.org/officeDocument/2006/relationships/image" Target="../media/image03.png"/><Relationship Id="rId3" Type="http://schemas.openxmlformats.org/officeDocument/2006/relationships/image" Target="../media/image0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CD0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ellow.jpg" id="10" name="Shape 10"/>
          <p:cNvPicPr preferRelativeResize="0"/>
          <p:nvPr/>
        </p:nvPicPr>
        <p:blipFill rotWithShape="1">
          <a:blip r:embed="rId1">
            <a:alphaModFix/>
          </a:blip>
          <a:srcRect b="918" l="0" r="518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Pattern.png" id="11" name="Shape 11"/>
          <p:cNvPicPr preferRelativeResize="0"/>
          <p:nvPr/>
        </p:nvPicPr>
        <p:blipFill rotWithShape="1">
          <a:blip r:embed="rId2">
            <a:alphaModFix/>
          </a:blip>
          <a:srcRect b="0" l="9412" r="37423" t="31018"/>
          <a:stretch/>
        </p:blipFill>
        <p:spPr>
          <a:xfrm>
            <a:off x="0" y="2552700"/>
            <a:ext cx="7746999" cy="567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Pattern.png" id="12" name="Shape 12"/>
          <p:cNvPicPr preferRelativeResize="0"/>
          <p:nvPr/>
        </p:nvPicPr>
        <p:blipFill rotWithShape="1">
          <a:blip r:embed="rId2">
            <a:alphaModFix/>
          </a:blip>
          <a:srcRect b="67284" l="9411" r="58689" t="0"/>
          <a:stretch/>
        </p:blipFill>
        <p:spPr>
          <a:xfrm>
            <a:off x="0" y="0"/>
            <a:ext cx="4648199" cy="269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Pattern.png" id="13" name="Shape 13"/>
          <p:cNvPicPr preferRelativeResize="0"/>
          <p:nvPr/>
        </p:nvPicPr>
        <p:blipFill rotWithShape="1">
          <a:blip r:embed="rId2">
            <a:alphaModFix/>
          </a:blip>
          <a:srcRect b="29630" l="42270" r="0" t="0"/>
          <a:stretch/>
        </p:blipFill>
        <p:spPr>
          <a:xfrm>
            <a:off x="6769100" y="0"/>
            <a:ext cx="8412245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ch_Pattern.png" id="14" name="Shape 14"/>
          <p:cNvPicPr preferRelativeResize="0"/>
          <p:nvPr/>
        </p:nvPicPr>
        <p:blipFill rotWithShape="1">
          <a:blip r:embed="rId2">
            <a:alphaModFix/>
          </a:blip>
          <a:srcRect b="0" l="68068" r="0" t="70370"/>
          <a:stretch/>
        </p:blipFill>
        <p:spPr>
          <a:xfrm>
            <a:off x="10528300" y="5791200"/>
            <a:ext cx="4653046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457200" y="1143000"/>
            <a:ext cx="1371600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mplify_WhiteHashtag.png" id="16" name="Shape 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0759" y="7543800"/>
            <a:ext cx="2592441" cy="62218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5.jp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tionalFFA_Emblem_R_3C_RGB.eps"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0275" y="1570759"/>
            <a:ext cx="4190999" cy="53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154550" y="1570750"/>
            <a:ext cx="114114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>
                <a:latin typeface="Cambria"/>
                <a:ea typeface="Cambria"/>
                <a:cs typeface="Cambria"/>
                <a:sym typeface="Cambria"/>
              </a:rPr>
              <a:t>FFA General Information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2591417" y="3950976"/>
            <a:ext cx="4738499" cy="152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000">
                <a:latin typeface="Cambria"/>
                <a:ea typeface="Cambria"/>
                <a:cs typeface="Cambria"/>
                <a:sym typeface="Cambria"/>
              </a:rPr>
              <a:t>Norfolk FFA Officers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0" y="7581750"/>
            <a:ext cx="2591399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https://youtu.be/xfy88dsYsE0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Any Questions?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pic>
        <p:nvPicPr>
          <p:cNvPr descr="TeamStihl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00" y="1127700"/>
            <a:ext cx="6951799" cy="3987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shot_2015-09-17-20-43-49 (1).pn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7700" y="1127700"/>
            <a:ext cx="6951799" cy="34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025" y="5114975"/>
            <a:ext cx="6884675" cy="2393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6697.jpg"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7700" y="4618250"/>
            <a:ext cx="6884675" cy="288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FA_Amplify_Blue.jpg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2302411"/>
            <a:ext cx="8915400" cy="37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831787" y="90050"/>
            <a:ext cx="10972799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What is FFA?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59450" y="1141100"/>
            <a:ext cx="12737400" cy="361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FFA is the largest student run organization world wide</a:t>
            </a:r>
          </a:p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Created in 1928 as the Future Farmers of America</a:t>
            </a:r>
          </a:p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Changed to the National FFA Organization in 1988</a:t>
            </a:r>
          </a:p>
          <a:p>
            <a:pPr indent="-4572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not all cows and plows anymore</a:t>
            </a:r>
          </a:p>
          <a:p>
            <a:pPr indent="-457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600">
                <a:latin typeface="Cambria"/>
                <a:ea typeface="Cambria"/>
                <a:cs typeface="Cambria"/>
                <a:sym typeface="Cambria"/>
              </a:rPr>
              <a:t>Over half a million members</a:t>
            </a: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sz="360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50" y="4389664"/>
            <a:ext cx="13717476" cy="3089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1006475" y="1370375"/>
            <a:ext cx="6914400" cy="5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Mission</a:t>
            </a:r>
          </a:p>
          <a:p>
            <a:pPr indent="-3937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Premier Leadership, personal growth and career success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Vision</a:t>
            </a:r>
          </a:p>
          <a:p>
            <a:pPr indent="-393700" lvl="1" marL="914400" rtl="0">
              <a:lnSpc>
                <a:spcPct val="150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Students whose lives are impacted by FFA and ag education will achieve academic and personal growth. They will provide leadership to build healthy local communities, a strong nation and a sustainable world.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692"/>
              <a:buFont typeface="Arial"/>
              <a:buNone/>
            </a:pPr>
            <a:r>
              <a:t/>
            </a:r>
            <a:endParaRPr sz="2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1006475" y="120551"/>
            <a:ext cx="12617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The FFA Mission, Vision and Motto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2525" y="1130900"/>
            <a:ext cx="5061276" cy="632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576875" y="1155975"/>
            <a:ext cx="4638900" cy="629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333"/>
              <a:buFont typeface="Arial"/>
              <a:buNone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Girls</a:t>
            </a:r>
            <a:r>
              <a:rPr lang="en-US" sz="3000"/>
              <a:t>: 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Black skirt or pants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White collared blouse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Official FFA blue scarf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Black dress shoes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closed toe and heel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Black tights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FFA jacket zipped to top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no tallywackers!!</a:t>
            </a:r>
          </a:p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9696675" y="1155975"/>
            <a:ext cx="4480199" cy="629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333"/>
              <a:buFont typeface="Arial"/>
              <a:buNone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Boys: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Black slacks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White collared shirt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FFA necktie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Black dress shoes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Black socks</a:t>
            </a:r>
          </a:p>
          <a:p>
            <a:pPr indent="-4191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FFA jacket zipped to the top</a:t>
            </a:r>
          </a:p>
          <a:p>
            <a:pPr indent="-4191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  <a:buChar char="o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no tallywackers!!!</a:t>
            </a:r>
          </a:p>
          <a:p>
            <a:pPr indent="-1778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1006475" y="210601"/>
            <a:ext cx="12617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FFA Dress Code 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675" y="1156099"/>
            <a:ext cx="4199050" cy="62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Emblem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pic>
        <p:nvPicPr>
          <p:cNvPr descr="The FFA Emblem &lt;ul&gt;&lt;li&gt;Unity &lt;/li&gt;&lt;/ul&gt;&lt;ul&gt;&lt;li&gt;Progress &lt;/li&gt;&lt;/ul&gt;&lt;ul&gt;&lt;li&gt;Labor and Tillage of the Soil &lt;/li&gt;&lt;/ul&gt;&lt;ul&gt;&lt;li&gt;..." id="85" name="Shape 85"/>
          <p:cNvPicPr preferRelativeResize="0"/>
          <p:nvPr/>
        </p:nvPicPr>
        <p:blipFill rotWithShape="1">
          <a:blip r:embed="rId3">
            <a:alphaModFix/>
          </a:blip>
          <a:srcRect b="66813" l="80765" r="7844" t="18812"/>
          <a:stretch/>
        </p:blipFill>
        <p:spPr>
          <a:xfrm>
            <a:off x="731181" y="1367600"/>
            <a:ext cx="2103568" cy="199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FFA Emblem &lt;ul&gt;&lt;li&gt;Unity &lt;/li&gt;&lt;/ul&gt;&lt;ul&gt;&lt;li&gt;Progress &lt;/li&gt;&lt;/ul&gt;&lt;ul&gt;&lt;li&gt;Labor and Tillage of the Soil &lt;/li&gt;&lt;/ul&gt;&lt;ul&gt;&lt;li&gt;..." id="86" name="Shape 86"/>
          <p:cNvPicPr preferRelativeResize="0"/>
          <p:nvPr/>
        </p:nvPicPr>
        <p:blipFill rotWithShape="1">
          <a:blip r:embed="rId4">
            <a:alphaModFix/>
          </a:blip>
          <a:srcRect b="53034" l="80282" r="6775" t="33510"/>
          <a:stretch/>
        </p:blipFill>
        <p:spPr>
          <a:xfrm>
            <a:off x="731174" y="3727462"/>
            <a:ext cx="2103575" cy="1640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FFA Emblem &lt;ul&gt;&lt;li&gt;Unity &lt;/li&gt;&lt;/ul&gt;&lt;ul&gt;&lt;li&gt;Progress &lt;/li&gt;&lt;/ul&gt;&lt;ul&gt;&lt;li&gt;Labor and Tillage of the Soil &lt;/li&gt;&lt;/ul&gt;&lt;ul&gt;&lt;li&gt;..." id="87" name="Shape 87"/>
          <p:cNvPicPr preferRelativeResize="0"/>
          <p:nvPr/>
        </p:nvPicPr>
        <p:blipFill rotWithShape="1">
          <a:blip r:embed="rId4">
            <a:alphaModFix/>
          </a:blip>
          <a:srcRect b="41840" l="79233" r="7045" t="46554"/>
          <a:stretch/>
        </p:blipFill>
        <p:spPr>
          <a:xfrm>
            <a:off x="731174" y="5736605"/>
            <a:ext cx="2103575" cy="13343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FFA Emblem &lt;ul&gt;&lt;li&gt;Unity &lt;/li&gt;&lt;/ul&gt;&lt;ul&gt;&lt;li&gt;Progress &lt;/li&gt;&lt;/ul&gt;&lt;ul&gt;&lt;li&gt;Labor and Tillage of the Soil &lt;/li&gt;&lt;/ul&gt;&lt;ul&gt;&lt;li&gt;..." id="88" name="Shape 88"/>
          <p:cNvPicPr preferRelativeResize="0"/>
          <p:nvPr/>
        </p:nvPicPr>
        <p:blipFill rotWithShape="1">
          <a:blip r:embed="rId4">
            <a:alphaModFix/>
          </a:blip>
          <a:srcRect b="30818" l="81030" r="4499" t="57576"/>
          <a:stretch/>
        </p:blipFill>
        <p:spPr>
          <a:xfrm>
            <a:off x="7686779" y="1441725"/>
            <a:ext cx="2566619" cy="154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FFA Emblem &lt;ul&gt;&lt;li&gt;Unity &lt;/li&gt;&lt;/ul&gt;&lt;ul&gt;&lt;li&gt;Progress &lt;/li&gt;&lt;/ul&gt;&lt;ul&gt;&lt;li&gt;Labor and Tillage of the Soil &lt;/li&gt;&lt;/ul&gt;&lt;ul&gt;&lt;li&gt;..." id="89" name="Shape 89"/>
          <p:cNvPicPr preferRelativeResize="0"/>
          <p:nvPr/>
        </p:nvPicPr>
        <p:blipFill rotWithShape="1">
          <a:blip r:embed="rId4">
            <a:alphaModFix/>
          </a:blip>
          <a:srcRect b="15990" l="83073" r="7969" t="69105"/>
          <a:stretch/>
        </p:blipFill>
        <p:spPr>
          <a:xfrm>
            <a:off x="8172412" y="3119275"/>
            <a:ext cx="1595349" cy="19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b="32366" l="52438" r="30455" t="54838"/>
          <a:stretch/>
        </p:blipFill>
        <p:spPr>
          <a:xfrm>
            <a:off x="7981976" y="5447037"/>
            <a:ext cx="1976224" cy="19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834750" y="1441725"/>
            <a:ext cx="3378599" cy="154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Cross section of the ear of corn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unity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834750" y="3659450"/>
            <a:ext cx="3378599" cy="1673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Rising Sun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progress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2834750" y="5769950"/>
            <a:ext cx="3378599" cy="1448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Plow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labor and tillage of the soil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9958200" y="1744825"/>
            <a:ext cx="30000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Eagle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freedom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767750" y="3533387"/>
            <a:ext cx="3000000" cy="99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Owl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knowledge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9873750" y="5447050"/>
            <a:ext cx="30000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Words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●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combination of learning and leadership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006475" y="228601"/>
            <a:ext cx="12617450" cy="8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The Emblem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100" y="1145174"/>
            <a:ext cx="4991350" cy="627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Shape 103"/>
          <p:cNvCxnSpPr/>
          <p:nvPr/>
        </p:nvCxnSpPr>
        <p:spPr>
          <a:xfrm rot="10800000">
            <a:off x="3879824" y="2308975"/>
            <a:ext cx="2212800" cy="1449299"/>
          </a:xfrm>
          <a:prstGeom prst="straightConnector1">
            <a:avLst/>
          </a:prstGeom>
          <a:noFill/>
          <a:ln cap="flat" cmpd="sng" w="28575">
            <a:solidFill>
              <a:srgbClr val="43434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04" name="Shape 104"/>
          <p:cNvSpPr txBox="1"/>
          <p:nvPr/>
        </p:nvSpPr>
        <p:spPr>
          <a:xfrm>
            <a:off x="1990725" y="1697275"/>
            <a:ext cx="1889100" cy="61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The Words</a:t>
            </a:r>
          </a:p>
        </p:txBody>
      </p:sp>
      <p:cxnSp>
        <p:nvCxnSpPr>
          <p:cNvPr id="105" name="Shape 105"/>
          <p:cNvCxnSpPr/>
          <p:nvPr/>
        </p:nvCxnSpPr>
        <p:spPr>
          <a:xfrm rot="10800000">
            <a:off x="3597899" y="4054499"/>
            <a:ext cx="3119100" cy="821700"/>
          </a:xfrm>
          <a:prstGeom prst="straightConnector1">
            <a:avLst/>
          </a:prstGeom>
          <a:noFill/>
          <a:ln cap="flat" cmpd="sng" w="28575">
            <a:solidFill>
              <a:srgbClr val="43434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06" name="Shape 106"/>
          <p:cNvSpPr txBox="1"/>
          <p:nvPr/>
        </p:nvSpPr>
        <p:spPr>
          <a:xfrm>
            <a:off x="2315625" y="3601625"/>
            <a:ext cx="1564199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The Owl</a:t>
            </a:r>
          </a:p>
        </p:txBody>
      </p:sp>
      <p:cxnSp>
        <p:nvCxnSpPr>
          <p:cNvPr id="107" name="Shape 107"/>
          <p:cNvCxnSpPr/>
          <p:nvPr/>
        </p:nvCxnSpPr>
        <p:spPr>
          <a:xfrm rot="10800000">
            <a:off x="2993825" y="5813149"/>
            <a:ext cx="3490499" cy="93900"/>
          </a:xfrm>
          <a:prstGeom prst="straightConnector1">
            <a:avLst/>
          </a:prstGeom>
          <a:noFill/>
          <a:ln cap="flat" cmpd="sng" w="28575">
            <a:solidFill>
              <a:srgbClr val="43434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08" name="Shape 108"/>
          <p:cNvSpPr txBox="1"/>
          <p:nvPr/>
        </p:nvSpPr>
        <p:spPr>
          <a:xfrm>
            <a:off x="1567325" y="5306675"/>
            <a:ext cx="1426499" cy="7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The Plow</a:t>
            </a:r>
          </a:p>
        </p:txBody>
      </p:sp>
      <p:cxnSp>
        <p:nvCxnSpPr>
          <p:cNvPr id="109" name="Shape 109"/>
          <p:cNvCxnSpPr/>
          <p:nvPr/>
        </p:nvCxnSpPr>
        <p:spPr>
          <a:xfrm>
            <a:off x="9317025" y="1705000"/>
            <a:ext cx="3181800" cy="268500"/>
          </a:xfrm>
          <a:prstGeom prst="straightConnector1">
            <a:avLst/>
          </a:prstGeom>
          <a:noFill/>
          <a:ln cap="flat" cmpd="sng" w="28575">
            <a:solidFill>
              <a:srgbClr val="43434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10" name="Shape 110"/>
          <p:cNvSpPr txBox="1"/>
          <p:nvPr/>
        </p:nvSpPr>
        <p:spPr>
          <a:xfrm>
            <a:off x="12498825" y="1671475"/>
            <a:ext cx="1877099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The Eagle</a:t>
            </a:r>
          </a:p>
        </p:txBody>
      </p:sp>
      <p:cxnSp>
        <p:nvCxnSpPr>
          <p:cNvPr id="111" name="Shape 111"/>
          <p:cNvCxnSpPr/>
          <p:nvPr/>
        </p:nvCxnSpPr>
        <p:spPr>
          <a:xfrm flipH="1" rot="10800000">
            <a:off x="8538375" y="3601625"/>
            <a:ext cx="3069300" cy="1217999"/>
          </a:xfrm>
          <a:prstGeom prst="straightConnector1">
            <a:avLst/>
          </a:prstGeom>
          <a:noFill/>
          <a:ln cap="flat" cmpd="sng" w="28575">
            <a:solidFill>
              <a:srgbClr val="43434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12" name="Shape 112"/>
          <p:cNvSpPr txBox="1"/>
          <p:nvPr/>
        </p:nvSpPr>
        <p:spPr>
          <a:xfrm>
            <a:off x="11607675" y="3194868"/>
            <a:ext cx="2618099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>
                <a:latin typeface="Cambria"/>
                <a:ea typeface="Cambria"/>
                <a:cs typeface="Cambria"/>
                <a:sym typeface="Cambria"/>
              </a:rPr>
              <a:t>The Rising Sun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9516848" y="5865520"/>
            <a:ext cx="2310600" cy="28199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sp>
        <p:nvSpPr>
          <p:cNvPr id="114" name="Shape 114"/>
          <p:cNvSpPr txBox="1"/>
          <p:nvPr/>
        </p:nvSpPr>
        <p:spPr>
          <a:xfrm>
            <a:off x="11827450" y="5013575"/>
            <a:ext cx="2302799" cy="118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The Cross Section of the Ear of Corn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4739075" y="1120575"/>
            <a:ext cx="9437999" cy="633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A competition for freshmen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5 paragraphs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Compete at chapter, state and national level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Start during classes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Improves your public speaking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1006500" y="138574"/>
            <a:ext cx="12617400" cy="89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The Creed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2448"/>
          <a:stretch/>
        </p:blipFill>
        <p:spPr>
          <a:xfrm>
            <a:off x="350325" y="1120625"/>
            <a:ext cx="4269200" cy="63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1006475" y="1600200"/>
            <a:ext cx="12617400" cy="54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Make friends who share common interests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Improves leadership qualities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Get to go on cool trips</a:t>
            </a:r>
          </a:p>
          <a:p>
            <a:pPr indent="-469900" lvl="1" marL="914400" rtl="0">
              <a:lnSpc>
                <a:spcPct val="115000"/>
              </a:lnSpc>
              <a:spcBef>
                <a:spcPts val="300"/>
              </a:spcBef>
              <a:buClr>
                <a:srgbClr val="F96A1B"/>
              </a:buClr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get out of classes</a:t>
            </a:r>
          </a:p>
          <a:p>
            <a:pPr indent="-4699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800">
                <a:latin typeface="Cambria"/>
                <a:ea typeface="Cambria"/>
                <a:cs typeface="Cambria"/>
                <a:sym typeface="Cambria"/>
              </a:rPr>
              <a:t>FFA offers scholarships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800"/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1006475" y="120551"/>
            <a:ext cx="12617400" cy="83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Why it is important?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5775" y="3270050"/>
            <a:ext cx="5512350" cy="419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1006475" y="1168000"/>
            <a:ext cx="12617400" cy="4432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Listen to morning announcements</a:t>
            </a:r>
          </a:p>
          <a:p>
            <a:pPr indent="-419100" lvl="1" marL="914400" rtl="0">
              <a:lnSpc>
                <a:spcPct val="115000"/>
              </a:lnSpc>
              <a:spcBef>
                <a:spcPts val="300"/>
              </a:spcBef>
              <a:buClr>
                <a:srgbClr val="F96A1B"/>
              </a:buClr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best way to know when events are coming</a:t>
            </a:r>
          </a:p>
          <a:p>
            <a:pPr indent="-4191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Come to State Convention</a:t>
            </a:r>
          </a:p>
          <a:p>
            <a:pPr indent="-4191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Develop your SAE</a:t>
            </a:r>
          </a:p>
          <a:p>
            <a:pPr indent="-4191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Join a CDE</a:t>
            </a:r>
          </a:p>
          <a:p>
            <a:pPr indent="-4191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Come to the Freshmen Workshop</a:t>
            </a:r>
          </a:p>
          <a:p>
            <a:pPr indent="-419100" lvl="1" marL="914400" rtl="0">
              <a:lnSpc>
                <a:spcPct val="115000"/>
              </a:lnSpc>
              <a:spcBef>
                <a:spcPts val="300"/>
              </a:spcBef>
              <a:buClr>
                <a:srgbClr val="F96A1B"/>
              </a:buClr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Friday, February 26th 2016</a:t>
            </a:r>
          </a:p>
          <a:p>
            <a:pPr indent="-419100" lvl="1" marL="914400" rtl="0">
              <a:lnSpc>
                <a:spcPct val="115000"/>
              </a:lnSpc>
              <a:spcBef>
                <a:spcPts val="300"/>
              </a:spcBef>
              <a:buClr>
                <a:srgbClr val="F96A1B"/>
              </a:buClr>
              <a:buSzPct val="100000"/>
              <a:buFont typeface="Cambria"/>
            </a:pPr>
            <a:r>
              <a:rPr lang="en-US" sz="3000">
                <a:latin typeface="Cambria"/>
                <a:ea typeface="Cambria"/>
                <a:cs typeface="Cambria"/>
                <a:sym typeface="Cambria"/>
              </a:rPr>
              <a:t>develop leadership abilities and learn more about the chapter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1006475" y="120551"/>
            <a:ext cx="12617400" cy="83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>
                <a:latin typeface="Cambria"/>
                <a:ea typeface="Cambria"/>
                <a:cs typeface="Cambria"/>
                <a:sym typeface="Cambria"/>
              </a:rPr>
              <a:t>How to Get Involved?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26513" l="0" r="0" t="0"/>
          <a:stretch/>
        </p:blipFill>
        <p:spPr>
          <a:xfrm>
            <a:off x="447275" y="5600500"/>
            <a:ext cx="13735850" cy="2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6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